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277" r:id="rId4"/>
    <p:sldId id="257" r:id="rId5"/>
    <p:sldId id="297" r:id="rId6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85" r:id="rId16"/>
    <p:sldId id="300" r:id="rId17"/>
    <p:sldId id="301" r:id="rId18"/>
    <p:sldId id="302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</p:sldIdLst>
  <p:sldSz cx="18288000" cy="10287000"/>
  <p:notesSz cx="6858000" cy="9144000"/>
  <p:embeddedFontLst>
    <p:embeddedFont>
      <p:font typeface="Calibri" panose="020F0502020204030204"/>
      <p:regular r:id="rId40"/>
      <p:bold r:id="rId41"/>
      <p:italic r:id="rId42"/>
      <p:boldItalic r:id="rId43"/>
    </p:embeddedFont>
    <p:embeddedFont>
      <p:font typeface="Kollektif" panose="020B060402010101010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tags" Target="../tags/tag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tags" Target="../tags/tag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tags" Target="../tags/tag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354684" y="3523390"/>
            <a:ext cx="4657644" cy="6925864"/>
          </a:xfrm>
          <a:custGeom>
            <a:avLst/>
            <a:gdLst/>
            <a:ahLst/>
            <a:cxnLst/>
            <a:rect l="l" t="t" r="r" b="b"/>
            <a:pathLst>
              <a:path w="4657644" h="6925864">
                <a:moveTo>
                  <a:pt x="0" y="0"/>
                </a:moveTo>
                <a:lnTo>
                  <a:pt x="4657643" y="0"/>
                </a:lnTo>
                <a:lnTo>
                  <a:pt x="4657643" y="6925864"/>
                </a:lnTo>
                <a:lnTo>
                  <a:pt x="0" y="692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88329" y="3728210"/>
            <a:ext cx="6176801" cy="6920786"/>
          </a:xfrm>
          <a:custGeom>
            <a:avLst/>
            <a:gdLst/>
            <a:ahLst/>
            <a:cxnLst/>
            <a:rect l="l" t="t" r="r" b="b"/>
            <a:pathLst>
              <a:path w="6176801" h="6920786">
                <a:moveTo>
                  <a:pt x="0" y="0"/>
                </a:moveTo>
                <a:lnTo>
                  <a:pt x="6176802" y="0"/>
                </a:lnTo>
                <a:lnTo>
                  <a:pt x="6176802" y="6920786"/>
                </a:lnTo>
                <a:lnTo>
                  <a:pt x="0" y="6920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72894" y="2974325"/>
            <a:ext cx="11342212" cy="458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0"/>
              </a:lnSpc>
              <a:spcBef>
                <a:spcPct val="0"/>
              </a:spcBef>
            </a:pPr>
            <a:r>
              <a:rPr lang="en-US" sz="12765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Idi</a:t>
            </a:r>
            <a:r>
              <a:rPr lang="en-GB" altLang="en-US" sz="12765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omatic Expressions</a:t>
            </a:r>
            <a:endParaRPr lang="en-GB" altLang="en-US" sz="12765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2074" y="4982853"/>
            <a:ext cx="1454385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013"/>
          <a:stretch>
            <a:fillRect/>
          </a:stretch>
        </p:blipFill>
        <p:spPr>
          <a:xfrm>
            <a:off x="4419600" y="1477010"/>
            <a:ext cx="10441940" cy="6782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2074" y="4982853"/>
            <a:ext cx="1454385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/>
        </p:blipFill>
        <p:spPr>
          <a:xfrm>
            <a:off x="4384040" y="1855470"/>
            <a:ext cx="10026650" cy="6598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2074" y="4982853"/>
            <a:ext cx="1454385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/>
        </p:blipFill>
        <p:spPr>
          <a:xfrm>
            <a:off x="2995295" y="1574165"/>
            <a:ext cx="12355195" cy="6926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/>
          <p:nvPr/>
        </p:nvSpPr>
        <p:spPr>
          <a:xfrm>
            <a:off x="837314" y="0"/>
            <a:ext cx="16751171" cy="30282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CE3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50392" y="0"/>
            <a:ext cx="16733520" cy="3017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48251" y="1181028"/>
            <a:ext cx="192024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6"/>
          <p:cNvSpPr txBox="1"/>
          <p:nvPr>
            <p:ph type="title"/>
          </p:nvPr>
        </p:nvSpPr>
        <p:spPr>
          <a:xfrm>
            <a:off x="10883346" y="1252332"/>
            <a:ext cx="6471968" cy="190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7" tIns="68550" rIns="137137" bIns="685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r>
              <a:rPr lang="en-US" sz="4800"/>
              <a:t>Driving me bananas</a:t>
            </a:r>
            <a:endParaRPr lang="en-US" sz="4800"/>
          </a:p>
        </p:txBody>
      </p:sp>
      <p:pic>
        <p:nvPicPr>
          <p:cNvPr id="179" name="Google Shape;179;p6"/>
          <p:cNvPicPr preferRelativeResize="0"/>
          <p:nvPr>
            <p:ph type="pic" idx="2"/>
          </p:nvPr>
        </p:nvPicPr>
        <p:blipFill rotWithShape="1">
          <a:blip r:embed="rId1"/>
          <a:srcRect l="1641" r="409"/>
          <a:stretch>
            <a:fillRect/>
          </a:stretch>
        </p:blipFill>
        <p:spPr>
          <a:xfrm>
            <a:off x="30" y="15"/>
            <a:ext cx="10076154" cy="1028698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</p:pic>
      <p:sp>
        <p:nvSpPr>
          <p:cNvPr id="180" name="Google Shape;180;p6"/>
          <p:cNvSpPr/>
          <p:nvPr/>
        </p:nvSpPr>
        <p:spPr>
          <a:xfrm rot="5400000">
            <a:off x="11384796" y="581909"/>
            <a:ext cx="109728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10997358" y="3360557"/>
            <a:ext cx="6309360" cy="27432"/>
          </a:xfrm>
          <a:prstGeom prst="rect">
            <a:avLst/>
          </a:prstGeom>
          <a:solidFill>
            <a:srgbClr val="D1BDDA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2" name="Google Shape;182;p6"/>
          <p:cNvSpPr txBox="1"/>
          <p:nvPr>
            <p:ph type="body" idx="1"/>
          </p:nvPr>
        </p:nvSpPr>
        <p:spPr>
          <a:xfrm>
            <a:off x="10883345" y="3836381"/>
            <a:ext cx="6471968" cy="55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7" tIns="68550" rIns="137137" bIns="6855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</a:pPr>
            <a:r>
              <a:rPr lang="en-US" sz="2550"/>
              <a:t>He is </a:t>
            </a:r>
            <a:r>
              <a:rPr lang="en-US" sz="2550" b="1"/>
              <a:t>driving me bananas</a:t>
            </a:r>
            <a:r>
              <a:rPr lang="en-US" sz="2550"/>
              <a:t>; That means he is making me go crazy.</a:t>
            </a:r>
            <a:endParaRPr lang="en-US" sz="25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</a:pPr>
            <a:r>
              <a:rPr lang="en-US" sz="2550"/>
              <a:t>For example,</a:t>
            </a:r>
            <a:endParaRPr lang="en-US" sz="255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</a:pPr>
            <a:r>
              <a:rPr lang="en-US" sz="2550"/>
              <a:t>Varun Dhawan running faster than the train while on top of it in his recent movie was driving me bananas.</a:t>
            </a:r>
            <a:endParaRPr lang="en-US" sz="2550"/>
          </a:p>
          <a:p>
            <a:pPr marL="0" lvl="0" indent="107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None/>
            </a:pPr>
            <a:endParaRPr sz="25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914400" y="752475"/>
            <a:ext cx="16209010" cy="8792210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82166" y="1248202"/>
            <a:ext cx="6836786" cy="8572773"/>
          </a:xfrm>
          <a:custGeom>
            <a:avLst/>
            <a:gdLst/>
            <a:ahLst/>
            <a:cxnLst/>
            <a:rect l="l" t="t" r="r" b="b"/>
            <a:pathLst>
              <a:path w="6836786" h="8572773">
                <a:moveTo>
                  <a:pt x="0" y="0"/>
                </a:moveTo>
                <a:lnTo>
                  <a:pt x="6836787" y="0"/>
                </a:lnTo>
                <a:lnTo>
                  <a:pt x="6836787" y="8572772"/>
                </a:lnTo>
                <a:lnTo>
                  <a:pt x="0" y="857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283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endParaRPr lang="en-GB" alt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GB" altLang="en-US" sz="7890" u="none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        Let’s Practice </a:t>
            </a:r>
            <a:endParaRPr lang="en-GB" alt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41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41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82166" y="1248202"/>
            <a:ext cx="6836786" cy="8572773"/>
          </a:xfrm>
          <a:custGeom>
            <a:avLst/>
            <a:gdLst/>
            <a:ahLst/>
            <a:cxnLst/>
            <a:rect l="l" t="t" r="r" b="b"/>
            <a:pathLst>
              <a:path w="6836786" h="8572773">
                <a:moveTo>
                  <a:pt x="0" y="0"/>
                </a:moveTo>
                <a:lnTo>
                  <a:pt x="6836787" y="0"/>
                </a:lnTo>
                <a:lnTo>
                  <a:pt x="6836787" y="8572772"/>
                </a:lnTo>
                <a:lnTo>
                  <a:pt x="0" y="857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 u="none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Beginner's luck</a:t>
            </a: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luck that someone has when they are new to something.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bad luck that someone has when they are new to something.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luck that someone has when they are experienced at something.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82166" y="1248202"/>
            <a:ext cx="6836786" cy="8572773"/>
          </a:xfrm>
          <a:custGeom>
            <a:avLst/>
            <a:gdLst/>
            <a:ahLst/>
            <a:cxnLst/>
            <a:rect l="l" t="t" r="r" b="b"/>
            <a:pathLst>
              <a:path w="6836786" h="8572773">
                <a:moveTo>
                  <a:pt x="0" y="0"/>
                </a:moveTo>
                <a:lnTo>
                  <a:pt x="6836787" y="0"/>
                </a:lnTo>
                <a:lnTo>
                  <a:pt x="6836787" y="8572772"/>
                </a:lnTo>
                <a:lnTo>
                  <a:pt x="0" y="857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 u="none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Beginner's luck</a:t>
            </a: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luck that someone has when they are new to something.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bad luck that someone has when they are new to something.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luck that someone has when they are experienced at something.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Chase rainbows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3" name="Freeform 13"/>
          <p:cNvSpPr/>
          <p:nvPr/>
        </p:nvSpPr>
        <p:spPr>
          <a:xfrm rot="-552718">
            <a:off x="10263690" y="1494523"/>
            <a:ext cx="11355651" cy="8218652"/>
          </a:xfrm>
          <a:custGeom>
            <a:avLst/>
            <a:gdLst/>
            <a:ahLst/>
            <a:cxnLst/>
            <a:rect l="l" t="t" r="r" b="b"/>
            <a:pathLst>
              <a:path w="11355651" h="8218652">
                <a:moveTo>
                  <a:pt x="0" y="0"/>
                </a:moveTo>
                <a:lnTo>
                  <a:pt x="11355651" y="0"/>
                </a:lnTo>
                <a:lnTo>
                  <a:pt x="11355651" y="8218652"/>
                </a:lnTo>
                <a:lnTo>
                  <a:pt x="0" y="821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7867" y="4247911"/>
            <a:ext cx="10482250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look for a pot of gold at the end of a rainbow.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137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pursue an unrealistic or impossible goal.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137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enjoy good luck or fortune.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Chase rainbows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3" name="Freeform 13"/>
          <p:cNvSpPr/>
          <p:nvPr/>
        </p:nvSpPr>
        <p:spPr>
          <a:xfrm rot="-552718">
            <a:off x="10263690" y="1494523"/>
            <a:ext cx="11355651" cy="8218652"/>
          </a:xfrm>
          <a:custGeom>
            <a:avLst/>
            <a:gdLst/>
            <a:ahLst/>
            <a:cxnLst/>
            <a:rect l="l" t="t" r="r" b="b"/>
            <a:pathLst>
              <a:path w="11355651" h="8218652">
                <a:moveTo>
                  <a:pt x="0" y="0"/>
                </a:moveTo>
                <a:lnTo>
                  <a:pt x="11355651" y="0"/>
                </a:lnTo>
                <a:lnTo>
                  <a:pt x="11355651" y="8218652"/>
                </a:lnTo>
                <a:lnTo>
                  <a:pt x="0" y="821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7867" y="4247911"/>
            <a:ext cx="10482250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look for a pot of gold at the end of a rainbow.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137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pursue an unrealistic or impossible goal.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137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enjoy good luck or fortune.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83568" y="1028700"/>
            <a:ext cx="8815960" cy="9053618"/>
          </a:xfrm>
          <a:custGeom>
            <a:avLst/>
            <a:gdLst/>
            <a:ahLst/>
            <a:cxnLst/>
            <a:rect l="l" t="t" r="r" b="b"/>
            <a:pathLst>
              <a:path w="8815960" h="9053618">
                <a:moveTo>
                  <a:pt x="0" y="0"/>
                </a:moveTo>
                <a:lnTo>
                  <a:pt x="8815960" y="0"/>
                </a:lnTo>
                <a:lnTo>
                  <a:pt x="8815960" y="9053618"/>
                </a:lnTo>
                <a:lnTo>
                  <a:pt x="0" y="905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Be in/out of luck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have good luck/bad luck.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be looking for luck.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be unsure if one will have luck.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lowchart: Process 1"/>
          <p:cNvSpPr/>
          <p:nvPr/>
        </p:nvSpPr>
        <p:spPr>
          <a:xfrm>
            <a:off x="734060" y="689610"/>
            <a:ext cx="16944340" cy="879729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192655" y="1454785"/>
            <a:ext cx="14432915" cy="6236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400">
                <a:sym typeface="+mn-ea"/>
              </a:rPr>
              <a:t>Idiomatic expressions are groups of words with an established meaning unrelated to the meanings of the individual words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>
              <a:sym typeface="+mn-ea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>
              <a:sym typeface="+mn-ea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400">
                <a:sym typeface="+mn-ea"/>
              </a:rPr>
              <a:t>Some common idiomatic expressions:</a:t>
            </a:r>
            <a:endParaRPr lang="en-US" sz="4400">
              <a:sym typeface="+mn-ea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4400">
              <a:sym typeface="+mn-ea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sz="4400">
                <a:sym typeface="+mn-ea"/>
              </a:rPr>
              <a:t>He let the cat out of the bag (accidentally told a secret).</a:t>
            </a:r>
            <a:endParaRPr lang="en-US" sz="4400">
              <a:sym typeface="+mn-ea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sz="4400">
                <a:sym typeface="+mn-ea"/>
              </a:rPr>
              <a:t>She got off Scott-free (escaped without punishment).</a:t>
            </a:r>
            <a:endParaRPr lang="en-US" sz="4400">
              <a:sym typeface="+mn-ea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sz="4400">
                <a:sym typeface="+mn-ea"/>
              </a:rPr>
              <a:t>He flew off the handle (went crazy).</a:t>
            </a:r>
            <a:endParaRPr lang="en-US" sz="44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83568" y="1028700"/>
            <a:ext cx="8815960" cy="9053618"/>
          </a:xfrm>
          <a:custGeom>
            <a:avLst/>
            <a:gdLst/>
            <a:ahLst/>
            <a:cxnLst/>
            <a:rect l="l" t="t" r="r" b="b"/>
            <a:pathLst>
              <a:path w="8815960" h="9053618">
                <a:moveTo>
                  <a:pt x="0" y="0"/>
                </a:moveTo>
                <a:lnTo>
                  <a:pt x="8815960" y="0"/>
                </a:lnTo>
                <a:lnTo>
                  <a:pt x="8815960" y="9053618"/>
                </a:lnTo>
                <a:lnTo>
                  <a:pt x="0" y="905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Be in/out of luck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have good luck/bad luck.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be looking for luck.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be unsure if one will have luck.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04148" y="1066150"/>
            <a:ext cx="7339728" cy="9075398"/>
          </a:xfrm>
          <a:custGeom>
            <a:avLst/>
            <a:gdLst/>
            <a:ahLst/>
            <a:cxnLst/>
            <a:rect l="l" t="t" r="r" b="b"/>
            <a:pathLst>
              <a:path w="7339728" h="9075398">
                <a:moveTo>
                  <a:pt x="0" y="0"/>
                </a:moveTo>
                <a:lnTo>
                  <a:pt x="7339729" y="0"/>
                </a:lnTo>
                <a:lnTo>
                  <a:pt x="7339729" y="9075398"/>
                </a:lnTo>
                <a:lnTo>
                  <a:pt x="0" y="9075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A golden opportunity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A chance to make a lot of money.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10252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An opportunity that is rare and valuable.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8859790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An opportunity to show off one's skills.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04148" y="1066150"/>
            <a:ext cx="7339728" cy="9075398"/>
          </a:xfrm>
          <a:custGeom>
            <a:avLst/>
            <a:gdLst/>
            <a:ahLst/>
            <a:cxnLst/>
            <a:rect l="l" t="t" r="r" b="b"/>
            <a:pathLst>
              <a:path w="7339728" h="9075398">
                <a:moveTo>
                  <a:pt x="0" y="0"/>
                </a:moveTo>
                <a:lnTo>
                  <a:pt x="7339729" y="0"/>
                </a:lnTo>
                <a:lnTo>
                  <a:pt x="7339729" y="9075398"/>
                </a:lnTo>
                <a:lnTo>
                  <a:pt x="0" y="9075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A golden opportunity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A chance to make a lot of money.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10252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An opportunity that is rare and valuable.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8859790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An opportunity to show off one's skills.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51736" y="1028700"/>
            <a:ext cx="5879425" cy="8959124"/>
          </a:xfrm>
          <a:custGeom>
            <a:avLst/>
            <a:gdLst/>
            <a:ahLst/>
            <a:cxnLst/>
            <a:rect l="l" t="t" r="r" b="b"/>
            <a:pathLst>
              <a:path w="5879425" h="8959124">
                <a:moveTo>
                  <a:pt x="0" y="0"/>
                </a:moveTo>
                <a:lnTo>
                  <a:pt x="5879425" y="0"/>
                </a:lnTo>
                <a:lnTo>
                  <a:pt x="5879425" y="8959124"/>
                </a:lnTo>
                <a:lnTo>
                  <a:pt x="0" y="895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The luck of the draw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process of choosing random winners from a pool of contestants.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luck that someone has in a particular situation that is beyond their control.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process of selecting the luckiest person from a group.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51736" y="1028700"/>
            <a:ext cx="5879425" cy="8959124"/>
          </a:xfrm>
          <a:custGeom>
            <a:avLst/>
            <a:gdLst/>
            <a:ahLst/>
            <a:cxnLst/>
            <a:rect l="l" t="t" r="r" b="b"/>
            <a:pathLst>
              <a:path w="5879425" h="8959124">
                <a:moveTo>
                  <a:pt x="0" y="0"/>
                </a:moveTo>
                <a:lnTo>
                  <a:pt x="5879425" y="0"/>
                </a:lnTo>
                <a:lnTo>
                  <a:pt x="5879425" y="8959124"/>
                </a:lnTo>
                <a:lnTo>
                  <a:pt x="0" y="895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The luck of the draw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process of choosing random winners from a pool of contestants.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luck that someone has in a particular situation that is beyond their control.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process of selecting the luckiest person from a group.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97820" y="747454"/>
            <a:ext cx="8435649" cy="9451707"/>
          </a:xfrm>
          <a:custGeom>
            <a:avLst/>
            <a:gdLst/>
            <a:ahLst/>
            <a:cxnLst/>
            <a:rect l="l" t="t" r="r" b="b"/>
            <a:pathLst>
              <a:path w="8435649" h="9451707">
                <a:moveTo>
                  <a:pt x="0" y="0"/>
                </a:moveTo>
                <a:lnTo>
                  <a:pt x="8435649" y="0"/>
                </a:lnTo>
                <a:lnTo>
                  <a:pt x="8435649" y="9451708"/>
                </a:lnTo>
                <a:lnTo>
                  <a:pt x="0" y="9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Hit the jackpot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9740061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win a large amount of money or have great success.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894361"/>
            <a:ext cx="9211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have bad luck or fail at something.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9211046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be successful when one starts a new activity.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97820" y="747454"/>
            <a:ext cx="8435649" cy="9451707"/>
          </a:xfrm>
          <a:custGeom>
            <a:avLst/>
            <a:gdLst/>
            <a:ahLst/>
            <a:cxnLst/>
            <a:rect l="l" t="t" r="r" b="b"/>
            <a:pathLst>
              <a:path w="8435649" h="9451707">
                <a:moveTo>
                  <a:pt x="0" y="0"/>
                </a:moveTo>
                <a:lnTo>
                  <a:pt x="8435649" y="0"/>
                </a:lnTo>
                <a:lnTo>
                  <a:pt x="8435649" y="9451708"/>
                </a:lnTo>
                <a:lnTo>
                  <a:pt x="0" y="9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92110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Hit the jackpot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9740061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win a large amount of money or have great success.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894361"/>
            <a:ext cx="9211046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have bad luck or fail at something.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9211046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be successful when one starts a new activity.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33828" y="1031372"/>
            <a:ext cx="7520198" cy="9255628"/>
          </a:xfrm>
          <a:custGeom>
            <a:avLst/>
            <a:gdLst/>
            <a:ahLst/>
            <a:cxnLst/>
            <a:rect l="l" t="t" r="r" b="b"/>
            <a:pathLst>
              <a:path w="7520198" h="9255628">
                <a:moveTo>
                  <a:pt x="0" y="0"/>
                </a:moveTo>
                <a:lnTo>
                  <a:pt x="7520198" y="0"/>
                </a:lnTo>
                <a:lnTo>
                  <a:pt x="7520198" y="9255628"/>
                </a:lnTo>
                <a:lnTo>
                  <a:pt x="0" y="925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To push one's luck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257867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take advantage of good luck or fortune.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484786"/>
            <a:ext cx="10257867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continue to do something risky or dangerous, despite having been lucky so far.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672112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try too hard to make something happen, risking one's chances of success.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33828" y="1031372"/>
            <a:ext cx="7520198" cy="9255628"/>
          </a:xfrm>
          <a:custGeom>
            <a:avLst/>
            <a:gdLst/>
            <a:ahLst/>
            <a:cxnLst/>
            <a:rect l="l" t="t" r="r" b="b"/>
            <a:pathLst>
              <a:path w="7520198" h="9255628">
                <a:moveTo>
                  <a:pt x="0" y="0"/>
                </a:moveTo>
                <a:lnTo>
                  <a:pt x="7520198" y="0"/>
                </a:lnTo>
                <a:lnTo>
                  <a:pt x="7520198" y="9255628"/>
                </a:lnTo>
                <a:lnTo>
                  <a:pt x="0" y="925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To push one's luck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257867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take advantage of good luck or fortune.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484786"/>
            <a:ext cx="10257867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continue to do something risky or dangerous, despite having been lucky so far.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672112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try too hard to make something happen, risking one's chances of success.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91597" y="3764387"/>
            <a:ext cx="6613520" cy="6258043"/>
          </a:xfrm>
          <a:custGeom>
            <a:avLst/>
            <a:gdLst/>
            <a:ahLst/>
            <a:cxnLst/>
            <a:rect l="l" t="t" r="r" b="b"/>
            <a:pathLst>
              <a:path w="6613520" h="6258043">
                <a:moveTo>
                  <a:pt x="0" y="0"/>
                </a:moveTo>
                <a:lnTo>
                  <a:pt x="6613520" y="0"/>
                </a:lnTo>
                <a:lnTo>
                  <a:pt x="6613520" y="6258043"/>
                </a:lnTo>
                <a:lnTo>
                  <a:pt x="0" y="625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582170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To pull something out of a hat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223347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perform a magic trick that involves pulling something out of a hat.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9740061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come up with a surprising or unexpected solution or idea.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9740061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hide something in a hat.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51640" y="2364105"/>
            <a:ext cx="5293360" cy="57880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r>
              <a:rPr lang="en-US" sz="3200" u="none">
                <a:solidFill>
                  <a:srgbClr val="3A4642"/>
                </a:solidFill>
                <a:latin typeface="Times New Roman" panose="02020603050405020304" charset="0"/>
                <a:ea typeface="Blueberry" panose="02000500000000000000"/>
                <a:cs typeface="Times New Roman" panose="02020603050405020304" charset="0"/>
                <a:sym typeface="Blueberry" panose="02000500000000000000"/>
              </a:rPr>
              <a:t> </a:t>
            </a:r>
            <a:r>
              <a:rPr lang="en-US" sz="3600" u="none">
                <a:solidFill>
                  <a:srgbClr val="3A4642"/>
                </a:solidFill>
                <a:latin typeface="Times New Roman" panose="02020603050405020304" charset="0"/>
                <a:ea typeface="Blueberry" panose="02000500000000000000"/>
                <a:cs typeface="Times New Roman" panose="02020603050405020304" charset="0"/>
                <a:sym typeface="Blueberry" panose="02000500000000000000"/>
              </a:rPr>
              <a:t>'When Pigs Fly' refers to something that is highly unlikely to ever happen. </a:t>
            </a:r>
            <a:r>
              <a:rPr lang="en-US" sz="8000" u="none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.</a:t>
            </a:r>
            <a:endParaRPr lang="en-US" sz="800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9480" y="1261110"/>
            <a:ext cx="10415270" cy="59493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91597" y="3764387"/>
            <a:ext cx="6613520" cy="6258043"/>
          </a:xfrm>
          <a:custGeom>
            <a:avLst/>
            <a:gdLst/>
            <a:ahLst/>
            <a:cxnLst/>
            <a:rect l="l" t="t" r="r" b="b"/>
            <a:pathLst>
              <a:path w="6613520" h="6258043">
                <a:moveTo>
                  <a:pt x="0" y="0"/>
                </a:moveTo>
                <a:lnTo>
                  <a:pt x="6613520" y="0"/>
                </a:lnTo>
                <a:lnTo>
                  <a:pt x="6613520" y="6258043"/>
                </a:lnTo>
                <a:lnTo>
                  <a:pt x="0" y="625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582170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To pull something out of a hat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223347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To perform a magic trick that involves pulling something out of a hat.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689574"/>
            <a:ext cx="9740061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To come up with a surprising or unexpected solution or idea.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9740061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To hide something in a hat.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60204" y="1170298"/>
            <a:ext cx="5479428" cy="8802294"/>
          </a:xfrm>
          <a:custGeom>
            <a:avLst/>
            <a:gdLst/>
            <a:ahLst/>
            <a:cxnLst/>
            <a:rect l="l" t="t" r="r" b="b"/>
            <a:pathLst>
              <a:path w="5479428" h="8802294">
                <a:moveTo>
                  <a:pt x="0" y="0"/>
                </a:moveTo>
                <a:lnTo>
                  <a:pt x="5479428" y="0"/>
                </a:lnTo>
                <a:lnTo>
                  <a:pt x="5479428" y="8802294"/>
                </a:lnTo>
                <a:lnTo>
                  <a:pt x="0" y="880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The luck of the Irish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idea that Irish people are naturally lucky.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484786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good fortune that is associated with St. Patrick's Day. 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belief that luck is random and not influenced by one's nationality.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60204" y="1170298"/>
            <a:ext cx="5479428" cy="8802294"/>
          </a:xfrm>
          <a:custGeom>
            <a:avLst/>
            <a:gdLst/>
            <a:ahLst/>
            <a:cxnLst/>
            <a:rect l="l" t="t" r="r" b="b"/>
            <a:pathLst>
              <a:path w="5479428" h="8802294">
                <a:moveTo>
                  <a:pt x="0" y="0"/>
                </a:moveTo>
                <a:lnTo>
                  <a:pt x="5479428" y="0"/>
                </a:lnTo>
                <a:lnTo>
                  <a:pt x="5479428" y="8802294"/>
                </a:lnTo>
                <a:lnTo>
                  <a:pt x="0" y="880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867" y="1931609"/>
            <a:ext cx="10816246" cy="135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olidFill>
                  <a:srgbClr val="3A4642"/>
                </a:solidFill>
                <a:latin typeface="Blueberry" panose="02000500000000000000"/>
                <a:ea typeface="Blueberry" panose="02000500000000000000"/>
                <a:cs typeface="Blueberry" panose="02000500000000000000"/>
                <a:sym typeface="Blueberry" panose="02000500000000000000"/>
              </a:rPr>
              <a:t>The luck of the Irish</a:t>
            </a:r>
            <a:endParaRPr lang="en-US" sz="7890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7867" y="4247911"/>
            <a:ext cx="10913755" cy="45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a) The idea that Irish people are naturally lucky.</a:t>
            </a:r>
            <a:endParaRPr lang="en-US" sz="3550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867" y="5484786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b) The good fortune that is associated with St. Patrick's Day. 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7867" y="7131237"/>
            <a:ext cx="10913755" cy="85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3550">
                <a:solidFill>
                  <a:srgbClr val="3A4642">
                    <a:alpha val="29804"/>
                  </a:srgbClr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c) The belief that luck is random and not influenced by one's nationality.</a:t>
            </a:r>
            <a:endParaRPr lang="en-US" sz="3550">
              <a:solidFill>
                <a:srgbClr val="3A4642">
                  <a:alpha val="29804"/>
                </a:srgbClr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1127766" y="1328765"/>
            <a:ext cx="7872087" cy="8210781"/>
          </a:xfrm>
          <a:custGeom>
            <a:avLst/>
            <a:gdLst/>
            <a:ahLst/>
            <a:cxnLst/>
            <a:rect l="l" t="t" r="r" b="b"/>
            <a:pathLst>
              <a:path w="7872087" h="8210781">
                <a:moveTo>
                  <a:pt x="0" y="0"/>
                </a:moveTo>
                <a:lnTo>
                  <a:pt x="7872086" y="0"/>
                </a:lnTo>
                <a:lnTo>
                  <a:pt x="7872086" y="8210781"/>
                </a:lnTo>
                <a:lnTo>
                  <a:pt x="0" y="821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5" name="Picture 14"/>
          <p:cNvPicPr/>
          <p:nvPr/>
        </p:nvPicPr>
        <p:blipFill>
          <a:blip r:embed="rId3"/>
        </p:blipFill>
        <p:spPr>
          <a:xfrm>
            <a:off x="6905625" y="2326005"/>
            <a:ext cx="8647430" cy="6094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837314" y="0"/>
            <a:ext cx="16751171" cy="302820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CE3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850392" y="0"/>
            <a:ext cx="16733520" cy="3017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48251" y="1181028"/>
            <a:ext cx="192024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-1" y="0"/>
            <a:ext cx="6683510" cy="10287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CE3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0" y="0"/>
            <a:ext cx="6669794" cy="10287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556641" y="1741932"/>
            <a:ext cx="5157216" cy="168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7" tIns="68550" rIns="137137" bIns="685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4800"/>
              <a:t>Break a leg</a:t>
            </a:r>
            <a:endParaRPr lang="en-US" sz="4800"/>
          </a:p>
        </p:txBody>
      </p:sp>
      <p:sp>
        <p:nvSpPr>
          <p:cNvPr id="200" name="Google Shape;200;p8"/>
          <p:cNvSpPr/>
          <p:nvPr/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642366" y="3665220"/>
            <a:ext cx="5006340" cy="27432"/>
          </a:xfrm>
          <a:prstGeom prst="rect">
            <a:avLst/>
          </a:prstGeom>
          <a:solidFill>
            <a:srgbClr val="D1BDDA"/>
          </a:solidFill>
          <a:ln>
            <a:noFill/>
          </a:ln>
        </p:spPr>
        <p:txBody>
          <a:bodyPr spcFirstLastPara="1" wrap="square" lIns="137137" tIns="68550" rIns="137137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27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8"/>
          <p:cNvSpPr txBox="1"/>
          <p:nvPr>
            <p:ph type="body" idx="1"/>
          </p:nvPr>
        </p:nvSpPr>
        <p:spPr>
          <a:xfrm>
            <a:off x="556641" y="4077081"/>
            <a:ext cx="5158359" cy="481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7" tIns="68550" rIns="137137" bIns="6855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</a:pPr>
            <a:r>
              <a:rPr lang="en-US" sz="4400" b="1"/>
              <a:t>To break a leg </a:t>
            </a:r>
            <a:r>
              <a:rPr lang="en-US" sz="4400"/>
              <a:t>means to wish someone good luck.</a:t>
            </a:r>
            <a:endParaRPr lang="en-US" sz="4400"/>
          </a:p>
          <a:p>
            <a:pPr marL="0" lvl="0" indent="107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None/>
            </a:pPr>
            <a:endParaRPr lang="en-US" sz="4400"/>
          </a:p>
        </p:txBody>
      </p:sp>
      <p:pic>
        <p:nvPicPr>
          <p:cNvPr id="203" name="Google Shape;203;p8" descr="A picture containing engineering drawing&#10;&#10;Description automatically generated"/>
          <p:cNvPicPr preferRelativeResize="0"/>
          <p:nvPr>
            <p:ph type="pic" idx="2"/>
          </p:nvPr>
        </p:nvPicPr>
        <p:blipFill rotWithShape="1">
          <a:blip r:embed="rId1"/>
          <a:srcRect t="3326" b="3327"/>
          <a:stretch>
            <a:fillRect/>
          </a:stretch>
        </p:blipFill>
        <p:spPr>
          <a:xfrm>
            <a:off x="7348451" y="1641981"/>
            <a:ext cx="10382910" cy="7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560195"/>
            <a:ext cx="6669405" cy="14173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7890">
                <a:sym typeface="+mn-ea"/>
              </a:rPr>
              <a:t>C</a:t>
            </a:r>
            <a:r>
              <a:rPr lang="en-US" sz="7890">
                <a:sym typeface="+mn-ea"/>
              </a:rPr>
              <a:t>ut some slack</a:t>
            </a:r>
            <a:endParaRPr sz="7890" b="0"/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1980" y="2800350"/>
            <a:ext cx="5718810" cy="12667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</a:pPr>
            <a:r>
              <a:rPr lang="en-US" sz="4950">
                <a:sym typeface="+mn-ea"/>
              </a:rPr>
              <a:t>It means to not be harsh with someone or to give some freedom. </a:t>
            </a:r>
            <a:endParaRPr lang="en-US" sz="4950"/>
          </a:p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266" name="Google Shape;266;p16" descr="Text&#10;&#10;Description automatically generated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 t="15487" b="15487"/>
          <a:stretch>
            <a:fillRect/>
          </a:stretch>
        </p:blipFill>
        <p:spPr>
          <a:xfrm>
            <a:off x="8534400" y="1333500"/>
            <a:ext cx="7994650" cy="585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t>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410335"/>
            <a:ext cx="8139430" cy="24625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r>
              <a:rPr lang="en-US" sz="7890">
                <a:sym typeface="+mn-ea"/>
              </a:rPr>
              <a:t>Play second fiddle to someone</a:t>
            </a: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5745" y="4891405"/>
            <a:ext cx="8011160" cy="39592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sz="4950">
                <a:sym typeface="+mn-ea"/>
              </a:rPr>
              <a:t>a person influencing or manipulating others for</a:t>
            </a:r>
            <a:r>
              <a:rPr lang="en-GB" sz="4950">
                <a:sym typeface="+mn-ea"/>
              </a:rPr>
              <a:t> </a:t>
            </a:r>
            <a:r>
              <a:rPr sz="4950">
                <a:sym typeface="+mn-ea"/>
              </a:rPr>
              <a:t>their own benefit.</a:t>
            </a:r>
            <a:endParaRPr sz="4950">
              <a:sym typeface="+mn-ea"/>
            </a:endParaRPr>
          </a:p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sz="4950">
                <a:sym typeface="+mn-ea"/>
              </a:rPr>
              <a:t> </a:t>
            </a: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290" name="Google Shape;290;p19" descr="A person holding a violin&#10;&#10;Description automatically generated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 r="2436" b="-4"/>
          <a:stretch>
            <a:fillRect/>
          </a:stretch>
        </p:blipFill>
        <p:spPr>
          <a:xfrm>
            <a:off x="9765665" y="1358265"/>
            <a:ext cx="6136005" cy="645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09894" y="5600708"/>
            <a:ext cx="1454385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40" y="1407795"/>
            <a:ext cx="12433300" cy="6152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2074" y="4982853"/>
            <a:ext cx="1454385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endParaRPr 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3441" b="25145"/>
          <a:stretch>
            <a:fillRect/>
          </a:stretch>
        </p:blipFill>
        <p:spPr>
          <a:xfrm>
            <a:off x="3980180" y="1882775"/>
            <a:ext cx="11186160" cy="6546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5745" y="-1136831"/>
            <a:ext cx="18939489" cy="12560662"/>
            <a:chOff x="0" y="0"/>
            <a:chExt cx="25252652" cy="16747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41755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835101" y="0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41755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0" y="0"/>
                  </a:lnTo>
                  <a:lnTo>
                    <a:pt x="8417550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835101" y="8377492"/>
              <a:ext cx="8417551" cy="8370057"/>
            </a:xfrm>
            <a:custGeom>
              <a:avLst/>
              <a:gdLst/>
              <a:ahLst/>
              <a:cxnLst/>
              <a:rect l="l" t="t" r="r" b="b"/>
              <a:pathLst>
                <a:path w="8417551" h="8370057">
                  <a:moveTo>
                    <a:pt x="0" y="0"/>
                  </a:moveTo>
                  <a:lnTo>
                    <a:pt x="8417551" y="0"/>
                  </a:lnTo>
                  <a:lnTo>
                    <a:pt x="8417551" y="8370057"/>
                  </a:lnTo>
                  <a:lnTo>
                    <a:pt x="0" y="837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643342" y="747454"/>
            <a:ext cx="17001316" cy="8792092"/>
            <a:chOff x="0" y="0"/>
            <a:chExt cx="4477713" cy="2315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7713" cy="2315613"/>
            </a:xfrm>
            <a:custGeom>
              <a:avLst/>
              <a:gdLst/>
              <a:ahLst/>
              <a:cxnLst/>
              <a:rect l="l" t="t" r="r" b="b"/>
              <a:pathLst>
                <a:path w="4477713" h="2315613">
                  <a:moveTo>
                    <a:pt x="23679" y="0"/>
                  </a:moveTo>
                  <a:lnTo>
                    <a:pt x="4454034" y="0"/>
                  </a:lnTo>
                  <a:cubicBezTo>
                    <a:pt x="4467111" y="0"/>
                    <a:pt x="4477713" y="10602"/>
                    <a:pt x="4477713" y="23679"/>
                  </a:cubicBezTo>
                  <a:lnTo>
                    <a:pt x="4477713" y="2291933"/>
                  </a:lnTo>
                  <a:cubicBezTo>
                    <a:pt x="4477713" y="2298213"/>
                    <a:pt x="4475218" y="2304236"/>
                    <a:pt x="4470777" y="2308677"/>
                  </a:cubicBezTo>
                  <a:cubicBezTo>
                    <a:pt x="4466337" y="2313118"/>
                    <a:pt x="4460314" y="2315613"/>
                    <a:pt x="4454034" y="2315613"/>
                  </a:cubicBezTo>
                  <a:lnTo>
                    <a:pt x="23679" y="2315613"/>
                  </a:lnTo>
                  <a:cubicBezTo>
                    <a:pt x="10602" y="2315613"/>
                    <a:pt x="0" y="2305011"/>
                    <a:pt x="0" y="2291933"/>
                  </a:cubicBezTo>
                  <a:lnTo>
                    <a:pt x="0" y="23679"/>
                  </a:lnTo>
                  <a:cubicBezTo>
                    <a:pt x="0" y="10602"/>
                    <a:pt x="10602" y="0"/>
                    <a:pt x="2367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3A464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477713" cy="236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76077" y="6638913"/>
            <a:ext cx="3535167" cy="3731046"/>
          </a:xfrm>
          <a:custGeom>
            <a:avLst/>
            <a:gdLst/>
            <a:ahLst/>
            <a:cxnLst/>
            <a:rect l="l" t="t" r="r" b="b"/>
            <a:pathLst>
              <a:path w="3535167" h="3731046">
                <a:moveTo>
                  <a:pt x="0" y="0"/>
                </a:moveTo>
                <a:lnTo>
                  <a:pt x="3535167" y="0"/>
                </a:lnTo>
                <a:lnTo>
                  <a:pt x="3535167" y="3731047"/>
                </a:lnTo>
                <a:lnTo>
                  <a:pt x="0" y="373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274160" y="7269219"/>
            <a:ext cx="3792955" cy="3100741"/>
          </a:xfrm>
          <a:custGeom>
            <a:avLst/>
            <a:gdLst/>
            <a:ahLst/>
            <a:cxnLst/>
            <a:rect l="l" t="t" r="r" b="b"/>
            <a:pathLst>
              <a:path w="3792955" h="3100741">
                <a:moveTo>
                  <a:pt x="3792955" y="0"/>
                </a:moveTo>
                <a:lnTo>
                  <a:pt x="0" y="0"/>
                </a:lnTo>
                <a:lnTo>
                  <a:pt x="0" y="3100741"/>
                </a:lnTo>
                <a:lnTo>
                  <a:pt x="3792955" y="3100741"/>
                </a:lnTo>
                <a:lnTo>
                  <a:pt x="37929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982155"/>
            <a:ext cx="1623060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5"/>
              </a:lnSpc>
              <a:spcBef>
                <a:spcPct val="0"/>
              </a:spcBef>
            </a:pPr>
            <a:endParaRPr lang="en-US" sz="7890" u="none">
              <a:solidFill>
                <a:srgbClr val="3A4642"/>
              </a:solidFill>
              <a:latin typeface="Blueberry" panose="02000500000000000000"/>
              <a:ea typeface="Blueberry" panose="02000500000000000000"/>
              <a:cs typeface="Blueberry" panose="02000500000000000000"/>
              <a:sym typeface="Blueberry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86600" y="952500"/>
            <a:ext cx="5939155" cy="888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GB" altLang="en-US" sz="4950" u="none">
                <a:solidFill>
                  <a:srgbClr val="3A4642"/>
                </a:solidFill>
                <a:latin typeface="Kollektif" panose="020B0604020101010102"/>
                <a:ea typeface="Kollektif" panose="020B0604020101010102"/>
                <a:cs typeface="Kollektif" panose="020B0604020101010102"/>
                <a:sym typeface="Kollektif" panose="020B0604020101010102"/>
              </a:rPr>
              <a:t>Guess the meaning </a:t>
            </a:r>
            <a:endParaRPr lang="en-GB" altLang="en-US" sz="4950" u="none">
              <a:solidFill>
                <a:srgbClr val="3A4642"/>
              </a:solidFill>
              <a:latin typeface="Kollektif" panose="020B0604020101010102"/>
              <a:ea typeface="Kollektif" panose="020B0604020101010102"/>
              <a:cs typeface="Kollektif" panose="020B0604020101010102"/>
              <a:sym typeface="Kollektif" panose="020B0604020101010102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5"/>
          <a:srcRect t="7383"/>
        </p:blipFill>
        <p:spPr>
          <a:xfrm>
            <a:off x="3801745" y="2324100"/>
            <a:ext cx="11104880" cy="70973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4167</Words>
  <Application>WPS Presentation</Application>
  <PresentationFormat>On-screen Show (4:3)</PresentationFormat>
  <Paragraphs>188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SimSun</vt:lpstr>
      <vt:lpstr>Wingdings</vt:lpstr>
      <vt:lpstr>Blueberry</vt:lpstr>
      <vt:lpstr>Sitka Text</vt:lpstr>
      <vt:lpstr>Times New Roman</vt:lpstr>
      <vt:lpstr>Arial</vt:lpstr>
      <vt:lpstr>Calibri</vt:lpstr>
      <vt:lpstr>Kollektif</vt:lpstr>
      <vt:lpstr>Microsoft YaHei</vt:lpstr>
      <vt:lpstr>Arial Unicode MS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Break a leg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Driving me bananas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radhasoami</cp:lastModifiedBy>
  <cp:revision>7</cp:revision>
  <dcterms:created xsi:type="dcterms:W3CDTF">2006-08-16T00:00:00Z</dcterms:created>
  <dcterms:modified xsi:type="dcterms:W3CDTF">2024-07-22T10:55:26Z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204D066D9582440A9CC8E64351CB3532_13</vt:lpwstr>
  </property>
  <property fmtid="{D5CDD505-2E9C-101B-9397-08002B2CF9AE}" pid="3" name="KSOProductBuildVer">
    <vt:lpwstr>1033-12.2.0.17153</vt:lpwstr>
  </property>
</Properties>
</file>